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1" r:id="rId3"/>
    <p:sldId id="305" r:id="rId4"/>
    <p:sldId id="304" r:id="rId5"/>
    <p:sldId id="303" r:id="rId6"/>
    <p:sldId id="302" r:id="rId7"/>
    <p:sldId id="313" r:id="rId8"/>
    <p:sldId id="283" r:id="rId9"/>
    <p:sldId id="299" r:id="rId10"/>
    <p:sldId id="284" r:id="rId11"/>
    <p:sldId id="285" r:id="rId12"/>
    <p:sldId id="277" r:id="rId13"/>
    <p:sldId id="280" r:id="rId14"/>
    <p:sldId id="279" r:id="rId15"/>
    <p:sldId id="307" r:id="rId16"/>
    <p:sldId id="308" r:id="rId17"/>
    <p:sldId id="309" r:id="rId18"/>
    <p:sldId id="310" r:id="rId19"/>
    <p:sldId id="312" r:id="rId20"/>
    <p:sldId id="331" r:id="rId21"/>
    <p:sldId id="311" r:id="rId22"/>
    <p:sldId id="300" r:id="rId23"/>
    <p:sldId id="306" r:id="rId24"/>
    <p:sldId id="301" r:id="rId25"/>
  </p:sldIdLst>
  <p:sldSz cx="1252664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593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6" y="-96"/>
      </p:cViewPr>
      <p:guideLst>
        <p:guide orient="horz" pos="2094"/>
        <p:guide pos="3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4AD4E7-BCF3-4B29-AC20-CAF8CF4016AB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" y="685800"/>
            <a:ext cx="6261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22211C-9BCB-48FF-A894-4B84C5E70C67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522" y="2130426"/>
            <a:ext cx="1064791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9045" y="3886200"/>
            <a:ext cx="876887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41449-9E49-4074-8680-33A8FE03E4D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CDFAA-37CD-419D-8052-7ED88227341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2F499-4F96-4DB4-A9D8-306AF3CF589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BA53B-B963-4FE6-B93A-56A10B869E4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2048" y="274639"/>
            <a:ext cx="281856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6348" y="274639"/>
            <a:ext cx="824691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7BBB9-8545-476D-B552-B3341314AF0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C9F5-145E-4E36-9E89-1F08B4A338C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FDE40-56E3-45F0-88B3-F4DDB03D4B9F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B976-493E-4995-9E8B-9DB08F0AB97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544" y="4406901"/>
            <a:ext cx="1064791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544" y="2906713"/>
            <a:ext cx="1064791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B1C8E-9321-4FCF-99F4-30C4F668F27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3FF21-E800-4460-A7C1-D5088D5B057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6348" y="1600201"/>
            <a:ext cx="553274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7873" y="1600201"/>
            <a:ext cx="553274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E1F26-2ADC-4B03-B6CA-2C82C7B153D9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9B434-CB3D-44E5-910D-B08DA348636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48" y="1535113"/>
            <a:ext cx="5534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48" y="2174875"/>
            <a:ext cx="5534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524" y="1535113"/>
            <a:ext cx="55370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524" y="2174875"/>
            <a:ext cx="553709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6E51D-F419-4A67-AC8F-DF85D5445AA6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D1CFA-AB84-4D5E-9609-C75ABACB529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826AE-05FF-4C57-9112-DBFC2F2353C9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2F97A-6521-40EE-BCCD-FD93969AAA2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BC748-F875-4161-B9EB-6FAC98342293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2F657-471D-463B-B2B5-E8D9FCA4FCF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49" y="273050"/>
            <a:ext cx="412128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695" y="273051"/>
            <a:ext cx="700292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349" y="1435101"/>
            <a:ext cx="41212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D13B3-766B-4DF0-9534-3985E7FC915D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AE5CB-F7D0-49AA-8D49-9302A47FA9C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72" y="4800600"/>
            <a:ext cx="751617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55372" y="612775"/>
            <a:ext cx="751617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5372" y="5367338"/>
            <a:ext cx="751617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5A51-219B-49FA-8D78-E89DDA1851E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59216-4CA6-49A6-A63C-01492A091FB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7063" y="274638"/>
            <a:ext cx="112728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7063" y="1600200"/>
            <a:ext cx="112728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063" y="6356350"/>
            <a:ext cx="2922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0EE7527-C65A-4AA5-98AC-0D832CD00505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79900" y="6356350"/>
            <a:ext cx="3967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7313" y="6356350"/>
            <a:ext cx="2922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675C4F-0CFC-4620-A13E-967EEBDE9B0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microsoft.com/office/2007/relationships/media" Target="../media/media3.mp3"/><Relationship Id="rId7" Type="http://schemas.openxmlformats.org/officeDocument/2006/relationships/audio" Target="../media/media3.mp3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2.xml"/><Relationship Id="rId11" Type="http://schemas.microsoft.com/office/2007/relationships/media" Target="../media/media4.mp3"/><Relationship Id="rId10" Type="http://schemas.openxmlformats.org/officeDocument/2006/relationships/audio" Target="../media/media4.mp3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465af35b3798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1" y="2514601"/>
            <a:ext cx="1427163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14188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97507">
            <a:off x="1752600" y="609601"/>
            <a:ext cx="8382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6"/>
          <p:cNvSpPr>
            <a:spLocks noChangeArrowheads="1" noChangeShapeType="1" noTextEdit="1"/>
          </p:cNvSpPr>
          <p:nvPr/>
        </p:nvSpPr>
        <p:spPr bwMode="auto">
          <a:xfrm>
            <a:off x="2095500" y="2895600"/>
            <a:ext cx="8343900" cy="1219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kern="10" dirty="0" smtClean="0">
                <a:ln w="12700">
                  <a:solidFill>
                    <a:srgbClr val="EAEAEA"/>
                  </a:solidFill>
                  <a:round/>
                </a:ln>
                <a:solidFill>
                  <a:srgbClr val="3014DA"/>
                </a:soli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Practical English</a:t>
            </a:r>
            <a:endParaRPr lang="en-US" sz="4400" kern="10" dirty="0">
              <a:ln w="12700">
                <a:solidFill>
                  <a:srgbClr val="EAEAEA"/>
                </a:solidFill>
                <a:round/>
              </a:ln>
              <a:solidFill>
                <a:srgbClr val="3014DA"/>
              </a:soli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7688" y="1165225"/>
            <a:ext cx="10648950" cy="1416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  <a:latin typeface="+mj-lt"/>
              </a:rPr>
              <a:t>If a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short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 adjective ends in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, we add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-st</a:t>
            </a:r>
            <a:endParaRPr lang="tr-TR" sz="4000" b="1">
              <a:solidFill>
                <a:srgbClr val="FF0000"/>
              </a:solidFill>
              <a:latin typeface="+mj-lt"/>
            </a:endParaRPr>
          </a:p>
          <a:p>
            <a:pPr>
              <a:spcBef>
                <a:spcPts val="1200"/>
              </a:spcBef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              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wide - wide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st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                large  - large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st</a:t>
            </a:r>
            <a:endParaRPr lang="tr-TR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730250" y="290513"/>
            <a:ext cx="2217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NOTES:</a:t>
            </a:r>
            <a:endParaRPr lang="en-US" sz="3600" b="1" u="sng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2700338"/>
            <a:ext cx="11658600" cy="2085975"/>
          </a:xfrm>
        </p:spPr>
        <p:txBody>
          <a:bodyPr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3600" b="1" kern="0" smtClean="0">
                <a:solidFill>
                  <a:srgbClr val="0070C0"/>
                </a:solidFill>
              </a:rPr>
              <a:t> </a:t>
            </a:r>
            <a:r>
              <a:rPr lang="tr-TR" sz="3600" b="1" kern="0" smtClean="0">
                <a:solidFill>
                  <a:srgbClr val="0070C0"/>
                </a:solidFill>
              </a:rPr>
              <a:t>If </a:t>
            </a:r>
            <a:r>
              <a:rPr lang="en-US" sz="3600" b="1">
                <a:solidFill>
                  <a:srgbClr val="0070C0"/>
                </a:solidFill>
              </a:rPr>
              <a:t>a </a:t>
            </a:r>
            <a:r>
              <a:rPr lang="en-US" sz="3600" b="1">
                <a:solidFill>
                  <a:srgbClr val="FF0000"/>
                </a:solidFill>
              </a:rPr>
              <a:t>short</a:t>
            </a:r>
            <a:r>
              <a:rPr lang="en-US" sz="3600" b="1">
                <a:solidFill>
                  <a:srgbClr val="0070C0"/>
                </a:solidFill>
              </a:rPr>
              <a:t> adjective </a:t>
            </a:r>
            <a:r>
              <a:rPr lang="tr-TR" sz="3600" b="1" kern="0" smtClean="0">
                <a:solidFill>
                  <a:srgbClr val="0070C0"/>
                </a:solidFill>
              </a:rPr>
              <a:t>ends in </a:t>
            </a:r>
            <a:r>
              <a:rPr lang="tr-TR" sz="3600" b="1" kern="0" smtClean="0">
                <a:solidFill>
                  <a:srgbClr val="FF0000"/>
                </a:solidFill>
              </a:rPr>
              <a:t>one vowel</a:t>
            </a:r>
            <a:r>
              <a:rPr lang="tr-TR" sz="3600" b="1" kern="0" smtClean="0">
                <a:solidFill>
                  <a:sysClr val="windowText" lastClr="000000"/>
                </a:solidFill>
              </a:rPr>
              <a:t> + </a:t>
            </a:r>
            <a:r>
              <a:rPr lang="tr-TR" sz="3600" b="1" kern="0" smtClean="0">
                <a:solidFill>
                  <a:srgbClr val="FF0000"/>
                </a:solidFill>
              </a:rPr>
              <a:t>consonant</a:t>
            </a:r>
            <a:r>
              <a:rPr lang="en-US" sz="3600" b="1" kern="0" smtClean="0">
                <a:solidFill>
                  <a:srgbClr val="FF0000"/>
                </a:solidFill>
              </a:rPr>
              <a:t> </a:t>
            </a:r>
            <a:r>
              <a:rPr lang="tr-TR" sz="3600" b="1" kern="0">
                <a:solidFill>
                  <a:srgbClr val="0070C0"/>
                </a:solidFill>
              </a:rPr>
              <a:t>we</a:t>
            </a:r>
            <a:br>
              <a:rPr lang="tr-TR" sz="3600" b="1" kern="0" smtClean="0">
                <a:solidFill>
                  <a:srgbClr val="FF0000"/>
                </a:solidFill>
              </a:rPr>
            </a:br>
            <a:r>
              <a:rPr lang="tr-TR" sz="3600" b="1" kern="0" smtClean="0">
                <a:solidFill>
                  <a:srgbClr val="FF0000"/>
                </a:solidFill>
              </a:rPr>
              <a:t>                            </a:t>
            </a:r>
            <a:r>
              <a:rPr lang="en-US" sz="3600" b="1" kern="0" smtClean="0">
                <a:solidFill>
                  <a:srgbClr val="FF0000"/>
                </a:solidFill>
              </a:rPr>
              <a:t>                           </a:t>
            </a:r>
            <a:r>
              <a:rPr lang="tr-TR" sz="2800" b="1" i="1" kern="0" smtClean="0">
                <a:solidFill>
                  <a:srgbClr val="0070C0"/>
                </a:solidFill>
              </a:rPr>
              <a:t>(a,e,i,o,u)  </a:t>
            </a:r>
            <a:r>
              <a:rPr lang="en-US" sz="2800" b="1" i="1" kern="0" smtClean="0">
                <a:solidFill>
                  <a:srgbClr val="0070C0"/>
                </a:solidFill>
              </a:rPr>
              <a:t>         (</a:t>
            </a:r>
            <a:r>
              <a:rPr lang="tr-TR" sz="2800" b="1" i="1" kern="0" smtClean="0">
                <a:solidFill>
                  <a:srgbClr val="0070C0"/>
                </a:solidFill>
              </a:rPr>
              <a:t>b,c,d,f,g,h,j,k,l,m...)</a:t>
            </a:r>
            <a:br>
              <a:rPr lang="tr-TR" sz="2800" b="1" i="1" kern="0" smtClean="0">
                <a:solidFill>
                  <a:srgbClr val="0070C0"/>
                </a:solidFill>
              </a:rPr>
            </a:br>
            <a:r>
              <a:rPr lang="tr-TR" sz="3600" b="1" kern="0" smtClean="0">
                <a:solidFill>
                  <a:srgbClr val="FF0000"/>
                </a:solidFill>
              </a:rPr>
              <a:t>double</a:t>
            </a:r>
            <a:r>
              <a:rPr lang="tr-TR" sz="3600" b="1" kern="0" smtClean="0">
                <a:solidFill>
                  <a:sysClr val="windowText" lastClr="000000"/>
                </a:solidFill>
              </a:rPr>
              <a:t> </a:t>
            </a:r>
            <a:r>
              <a:rPr lang="tr-TR" sz="3600" b="1" kern="0" smtClean="0">
                <a:solidFill>
                  <a:srgbClr val="0070C0"/>
                </a:solidFill>
              </a:rPr>
              <a:t>the consanant and add </a:t>
            </a:r>
            <a:r>
              <a:rPr lang="en-US" sz="3600" b="1" kern="0">
                <a:solidFill>
                  <a:srgbClr val="FF0000"/>
                </a:solidFill>
              </a:rPr>
              <a:t>-</a:t>
            </a:r>
            <a:r>
              <a:rPr lang="tr-TR" sz="3600" b="1" kern="0" smtClean="0">
                <a:solidFill>
                  <a:srgbClr val="FF0000"/>
                </a:solidFill>
              </a:rPr>
              <a:t>e</a:t>
            </a:r>
            <a:r>
              <a:rPr lang="en-US" sz="3600" b="1" kern="0" smtClean="0">
                <a:solidFill>
                  <a:srgbClr val="FF0000"/>
                </a:solidFill>
              </a:rPr>
              <a:t>st </a:t>
            </a:r>
            <a:r>
              <a:rPr lang="en-US" sz="3600" b="1" kern="0" smtClean="0">
                <a:solidFill>
                  <a:srgbClr val="0070C0"/>
                </a:solidFill>
              </a:rPr>
              <a:t>(except adjs ending </a:t>
            </a:r>
            <a:r>
              <a:rPr lang="en-US" sz="3600" b="1" kern="0" smtClean="0">
                <a:solidFill>
                  <a:srgbClr val="FF0000"/>
                </a:solidFill>
              </a:rPr>
              <a:t>“w”)</a:t>
            </a:r>
            <a:endParaRPr lang="tr-TR" sz="3600" b="1" kern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47988" y="4732338"/>
            <a:ext cx="3302000" cy="2124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b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    -   big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gest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   -   hot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test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  -   thin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nest</a:t>
            </a:r>
            <a:endParaRPr lang="tr-TR" sz="32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f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    -   fat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test</a:t>
            </a:r>
            <a:r>
              <a:rPr lang="tr-TR" sz="36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tr-TR" sz="3600" b="1" kern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19888" y="4730750"/>
            <a:ext cx="316865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new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slow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 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62025" y="430213"/>
            <a:ext cx="11023600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If an adjective</a:t>
            </a:r>
            <a:r>
              <a:rPr lang="en-US" sz="40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b="1" smtClean="0">
                <a:solidFill>
                  <a:srgbClr val="FF0000"/>
                </a:solidFill>
                <a:latin typeface="+mj-lt"/>
              </a:rPr>
              <a:t>(one </a:t>
            </a:r>
            <a:r>
              <a:rPr lang="tr-TR" b="1">
                <a:solidFill>
                  <a:srgbClr val="FF0000"/>
                </a:solidFill>
                <a:latin typeface="+mj-lt"/>
              </a:rPr>
              <a:t>or two </a:t>
            </a:r>
            <a:r>
              <a:rPr lang="tr-TR" b="1" smtClean="0">
                <a:solidFill>
                  <a:srgbClr val="FF0000"/>
                </a:solidFill>
                <a:latin typeface="+mj-lt"/>
              </a:rPr>
              <a:t>sylabbles</a:t>
            </a:r>
            <a:r>
              <a:rPr lang="en-US" b="1">
                <a:solidFill>
                  <a:srgbClr val="FF0000"/>
                </a:solidFill>
                <a:latin typeface="+mj-lt"/>
              </a:rPr>
              <a:t>)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ends with a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consonant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, we change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to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i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and add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st.</a:t>
            </a:r>
            <a:endParaRPr lang="tr-TR" sz="4000" b="1" kern="0" smtClean="0">
              <a:solidFill>
                <a:srgbClr val="FF0000"/>
              </a:solidFill>
              <a:latin typeface="+mj-lt"/>
            </a:endParaRPr>
          </a:p>
          <a:p>
            <a:pPr eaLnBrk="1" hangingPunct="1">
              <a:defRPr/>
            </a:pPr>
            <a:endParaRPr lang="tr-TR" b="1" kern="0" smtClean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3600" b="1" kern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    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788" y="1968500"/>
            <a:ext cx="3243262" cy="1568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shy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sh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dry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dr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en-US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ugly   -   ugl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6488" y="2001838"/>
            <a:ext cx="3908425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happy   -   happ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funny    -   funn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en-US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easy      -   eas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098550" y="4038600"/>
            <a:ext cx="107505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If a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short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adjective</a:t>
            </a:r>
            <a:r>
              <a:rPr lang="en-US" sz="40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ends with a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vowel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,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we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add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st.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3600" b="1" kern="0" smtClea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7688" y="5257800"/>
            <a:ext cx="3967162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gr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grey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g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 gay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43881" y="1066800"/>
            <a:ext cx="9150707" cy="4648200"/>
          </a:xfrm>
          <a:prstGeom prst="roundRect">
            <a:avLst/>
          </a:prstGeom>
          <a:solidFill>
            <a:srgbClr val="FFEF6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Irregular words change</a:t>
            </a: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;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good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be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st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bad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wors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t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 pitchFamily="66" charset="0"/>
                <a:cs typeface="+mn-cs"/>
              </a:rPr>
              <a:t>/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+mn-cs"/>
              </a:rPr>
              <a:t>w</a:t>
            </a:r>
            <a:r>
              <a:rPr 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cs typeface="Arial" panose="020B0604020202020204" pitchFamily="34" charset="0"/>
              </a:rPr>
              <a:t>ɜ:st/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many/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much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= the most</a:t>
            </a:r>
            <a:endParaRPr lang="tr-TR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little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le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ast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far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the farthest/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furthe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st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(tg+kc)    </a:t>
            </a:r>
            <a:endParaRPr lang="en-US" sz="20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   old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=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 the oldest/eldest 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anose="030F0702030302020204"/>
                <a:cs typeface="+mn-cs"/>
              </a:rPr>
              <a:t>(cấp bậc)</a:t>
            </a:r>
            <a:endParaRPr lang="tr-TR" sz="20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 panose="030F070203030202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6913" y="381000"/>
            <a:ext cx="4549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Arial Black" panose="020B0A04020102020204" pitchFamily="34" charset="0"/>
              </a:rPr>
              <a:t>IMPORTANT NOTE:</a:t>
            </a:r>
            <a:r>
              <a:rPr lang="en-US" sz="3200" b="1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endParaRPr lang="en-US" sz="3200" b="1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3488" y="1219200"/>
            <a:ext cx="103632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  <a:latin typeface="Calibri" panose="020F0502020204030204"/>
                <a:cs typeface="+mn-cs"/>
              </a:rPr>
              <a:t>With some 2-syllable adjectives end in “</a:t>
            </a:r>
            <a:r>
              <a:rPr lang="en-US" sz="4000" b="1">
                <a:solidFill>
                  <a:srgbClr val="FF0000"/>
                </a:solidFill>
                <a:latin typeface="Calibri" panose="020F0502020204030204"/>
                <a:cs typeface="+mn-cs"/>
              </a:rPr>
              <a:t>le, er, ow, et</a:t>
            </a:r>
            <a:r>
              <a:rPr lang="en-US" sz="4000" b="1">
                <a:solidFill>
                  <a:srgbClr val="0070C0"/>
                </a:solidFill>
                <a:latin typeface="Calibri" panose="020F0502020204030204"/>
                <a:cs typeface="+mn-cs"/>
              </a:rPr>
              <a:t>”, we can use </a:t>
            </a:r>
            <a:r>
              <a:rPr lang="en-US" sz="4000" b="1">
                <a:solidFill>
                  <a:srgbClr val="FF0000"/>
                </a:solidFill>
                <a:latin typeface="Calibri" panose="020F0502020204030204"/>
                <a:cs typeface="+mn-cs"/>
              </a:rPr>
              <a:t>"-est" </a:t>
            </a:r>
            <a:r>
              <a:rPr lang="en-US" sz="4000" b="1" i="1">
                <a:solidFill>
                  <a:srgbClr val="0070C0"/>
                </a:solidFill>
                <a:latin typeface="Calibri" panose="020F0502020204030204"/>
                <a:cs typeface="+mn-cs"/>
              </a:rPr>
              <a:t>OR</a:t>
            </a:r>
            <a:r>
              <a:rPr lang="en-US" sz="4000" b="1">
                <a:solidFill>
                  <a:srgbClr val="0070C0"/>
                </a:solidFill>
                <a:latin typeface="Calibri" panose="020F0502020204030204"/>
                <a:cs typeface="+mn-cs"/>
              </a:rPr>
              <a:t> “</a:t>
            </a:r>
            <a:r>
              <a:rPr lang="en-US" sz="40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4000" b="1">
                <a:solidFill>
                  <a:srgbClr val="0070C0"/>
                </a:solidFill>
                <a:latin typeface="Calibri" panose="020F0502020204030204"/>
                <a:cs typeface="+mn-cs"/>
              </a:rPr>
              <a:t>":</a:t>
            </a:r>
            <a:endParaRPr lang="en-US" sz="4000" b="1">
              <a:solidFill>
                <a:srgbClr val="0070C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1288" y="2514600"/>
            <a:ext cx="7391400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quiet → the quiet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 quiet</a:t>
            </a:r>
            <a:b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clever → the clever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 clever</a:t>
            </a:r>
            <a:b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narrow → the narrow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 narrow</a:t>
            </a:r>
            <a:b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simple → the simpl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 simple</a:t>
            </a:r>
            <a:endParaRPr lang="en-US" sz="3200" b="1">
              <a:solidFill>
                <a:srgbClr val="7030A0"/>
              </a:solidFill>
              <a:latin typeface="Calibri" panose="020F0502020204030204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gentle →  the gentl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/ </a:t>
            </a:r>
            <a:r>
              <a:rPr lang="en-US" sz="3200" b="1">
                <a:solidFill>
                  <a:srgbClr val="FF0000"/>
                </a:solidFill>
                <a:latin typeface="Calibri" panose="020F0502020204030204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 panose="020F0502020204030204"/>
                <a:cs typeface="+mn-cs"/>
              </a:rPr>
              <a:t> gentle</a:t>
            </a:r>
            <a:endParaRPr lang="en-US" sz="3200" b="1">
              <a:solidFill>
                <a:srgbClr val="7030A0"/>
              </a:solidFill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06" y="1191491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481" y="2286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E</a:t>
            </a:r>
            <a:r>
              <a:rPr lang="en-US" sz="2800" b="1" smtClean="0">
                <a:solidFill>
                  <a:srgbClr val="FF0000"/>
                </a:solidFill>
              </a:rPr>
              <a:t>xercises 4D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8951" y="2228513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hottest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54406" y="2659400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worst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6544" y="3044531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friendlest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5651" y="3475418"/>
            <a:ext cx="2971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most important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0451" y="386474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best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746" y="4267917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most polluted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51176" y="4615674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furthest</a:t>
            </a:r>
            <a:endParaRPr lang="en-US" sz="2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1219200"/>
            <a:ext cx="6019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73491" y="2501585"/>
            <a:ext cx="388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best film I’ve ever seen.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84763" y="2818565"/>
            <a:ext cx="536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He’s the most unfriendly person I’ve ever meet.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26" y="3196105"/>
            <a:ext cx="457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hardest exam he’ve ever done.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0233" y="3522645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They’re the most expensive shoes she’s ever bought.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175" y="3867335"/>
            <a:ext cx="440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longest book I’ve ever read.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1194" y="4251095"/>
            <a:ext cx="550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She’s the most most beautiful girl I’ve ever seen.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470" y="4583850"/>
            <a:ext cx="4087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worst meal I’ve ever had.</a:t>
            </a:r>
            <a:endParaRPr 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" y="304800"/>
            <a:ext cx="3810000" cy="53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3681" y="1131672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a</a:t>
            </a:r>
            <a:r>
              <a:rPr lang="en-US" sz="2400" b="1" smtClean="0">
                <a:solidFill>
                  <a:srgbClr val="0070C0"/>
                </a:solidFill>
              </a:rPr>
              <a:t>  What are the opposites of these adjectives?</a:t>
            </a:r>
            <a:endParaRPr lang="en-US" sz="2400" b="1" smtClean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7565" y="1629234"/>
            <a:ext cx="1378743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friendly </a:t>
            </a:r>
            <a:endParaRPr lang="en-US" sz="2400" b="1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rude</a:t>
            </a:r>
            <a:endParaRPr 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noisy</a:t>
            </a:r>
            <a:endParaRPr 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 </a:t>
            </a:r>
            <a:r>
              <a:rPr lang="en-US" sz="2400" b="1" smtClean="0">
                <a:solidFill>
                  <a:srgbClr val="FF0000"/>
                </a:solidFill>
              </a:rPr>
              <a:t>boring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5377" y="1624688"/>
            <a:ext cx="266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un</a:t>
            </a:r>
            <a:r>
              <a:rPr lang="en-US" sz="2400" b="1" u="sng" smtClean="0">
                <a:solidFill>
                  <a:srgbClr val="FF0000"/>
                </a:solidFill>
              </a:rPr>
              <a:t>frie</a:t>
            </a:r>
            <a:r>
              <a:rPr lang="en-US" sz="2400" b="1" smtClean="0">
                <a:solidFill>
                  <a:srgbClr val="FF0000"/>
                </a:solidFill>
              </a:rPr>
              <a:t>ndly </a:t>
            </a:r>
            <a:endParaRPr lang="en-US" sz="2400" b="1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po</a:t>
            </a:r>
            <a:r>
              <a:rPr lang="en-US" sz="2400" b="1" u="sng" smtClean="0">
                <a:solidFill>
                  <a:srgbClr val="FF0000"/>
                </a:solidFill>
              </a:rPr>
              <a:t>lite</a:t>
            </a:r>
            <a:endParaRPr lang="en-US" sz="2400" b="1" u="sng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u="sng" smtClean="0">
                <a:solidFill>
                  <a:srgbClr val="FF0000"/>
                </a:solidFill>
              </a:rPr>
              <a:t>qu</a:t>
            </a:r>
            <a:r>
              <a:rPr lang="en-US" sz="2400" b="1" smtClean="0">
                <a:solidFill>
                  <a:srgbClr val="FF0000"/>
                </a:solidFill>
              </a:rPr>
              <a:t>iet</a:t>
            </a:r>
            <a:endParaRPr lang="en-US" sz="2400" b="1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u="sng" smtClean="0">
                <a:solidFill>
                  <a:srgbClr val="FF0000"/>
                </a:solidFill>
              </a:rPr>
              <a:t>in</a:t>
            </a:r>
            <a:r>
              <a:rPr lang="en-US" sz="2400" b="1" smtClean="0">
                <a:solidFill>
                  <a:srgbClr val="FF0000"/>
                </a:solidFill>
              </a:rPr>
              <a:t>teresting</a:t>
            </a:r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4219574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81" y="1804986"/>
            <a:ext cx="8001000" cy="451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" y="304800"/>
            <a:ext cx="11506200" cy="409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3" y="4724400"/>
            <a:ext cx="779765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1" y="5791200"/>
            <a:ext cx="93562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681" y="2092902"/>
            <a:ext cx="5849143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951" y="355238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2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06" y="2329714"/>
            <a:ext cx="2286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266" y="2032503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4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243" y="3860734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5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244" y="3247597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6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244" y="171031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7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266" y="294748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" y="762000"/>
            <a:ext cx="11125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1" y="381000"/>
            <a:ext cx="10058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" y="1676400"/>
            <a:ext cx="1841428" cy="39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" y="2216727"/>
            <a:ext cx="51054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81" y="1676400"/>
            <a:ext cx="5638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13 4.12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6381" y="5334000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8081" y="369916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1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2381" y="334061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2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0534" y="437111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3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9133" y="301862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4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9133" y="4036935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5</a:t>
            </a:r>
            <a:endParaRPr 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2424113"/>
            <a:ext cx="340042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439738"/>
            <a:ext cx="922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385888"/>
            <a:ext cx="5715000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8" y="1385888"/>
            <a:ext cx="5638800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12763" y="138113"/>
            <a:ext cx="2473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 u="sng">
                <a:solidFill>
                  <a:srgbClr val="C00000"/>
                </a:solidFill>
              </a:rPr>
              <a:t>Exercises</a:t>
            </a:r>
            <a:endParaRPr lang="en-US" sz="4000" b="1" u="sng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304800"/>
            <a:ext cx="74676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81" y="1142999"/>
            <a:ext cx="693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0" y="381000"/>
            <a:ext cx="400473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0211" y="965200"/>
            <a:ext cx="5009430" cy="27432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a   Cover 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the dialogue and listen</a:t>
            </a: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. </a:t>
            </a:r>
            <a:endParaRPr lang="en-US" sz="2400" b="1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   - Where 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does Allie want to go</a:t>
            </a: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? </a:t>
            </a: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  </a:t>
            </a: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 </a:t>
            </a: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- How 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is she going to get </a:t>
            </a: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there?</a:t>
            </a: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</a:t>
            </a:r>
            <a:endParaRPr lang="en-US" sz="2400" b="1" i="1" dirty="0" smtClean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3" y="3657599"/>
            <a:ext cx="4267200" cy="305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4 4.1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01681" y="5638800"/>
            <a:ext cx="609600" cy="609600"/>
          </a:xfrm>
          <a:prstGeom prst="rect">
            <a:avLst/>
          </a:prstGeom>
        </p:spPr>
      </p:pic>
      <p:sp>
        <p:nvSpPr>
          <p:cNvPr id="12" name="Content Placeholder 2"/>
          <p:cNvSpPr txBox="1"/>
          <p:nvPr/>
        </p:nvSpPr>
        <p:spPr bwMode="auto">
          <a:xfrm>
            <a:off x="5379640" y="306578"/>
            <a:ext cx="6827441" cy="76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b  Complete the YOU HEAR phrases. Listen and check.</a:t>
            </a:r>
            <a:endParaRPr lang="en-US" sz="2400" b="1" smtClean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endParaRPr lang="en-US" sz="2400" b="1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8908942" y="2782569"/>
            <a:ext cx="1056068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9984968" y="3085079"/>
            <a:ext cx="1056068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couple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9425154" y="3383479"/>
            <a:ext cx="812415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10828221" y="4728318"/>
            <a:ext cx="806173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9818308" y="4219528"/>
            <a:ext cx="973631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9600077" y="5015339"/>
            <a:ext cx="462568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8673803" y="5592272"/>
            <a:ext cx="865568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10894798" y="2199556"/>
            <a:ext cx="1188912" cy="42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museum</a:t>
            </a:r>
            <a:endParaRPr 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0065" y="1966595"/>
            <a:ext cx="467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She wants to go to the museum of modern art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89915" y="2934335"/>
            <a:ext cx="3084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She is going to walk there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4" grpId="0"/>
      <p:bldP spid="4" grpId="1"/>
      <p:bldP spid="5" grpId="0"/>
      <p:bldP spid="5" grpId="1"/>
      <p:bldP spid="12" grpId="0"/>
      <p:bldP spid="12" grpId="1"/>
      <p:bldP spid="30" grpId="0"/>
      <p:bldP spid="30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26" grpId="0"/>
      <p:bldP spid="26" grpId="1"/>
      <p:bldP spid="28" grpId="0"/>
      <p:bldP spid="28" grpId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" y="304800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7" y="990600"/>
            <a:ext cx="807597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281" y="990600"/>
            <a:ext cx="32766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8" y="3810000"/>
            <a:ext cx="35650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881" y="3871912"/>
            <a:ext cx="4571999" cy="21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" y="4945856"/>
            <a:ext cx="3581400" cy="107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6 4.15.mp3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82795" y="228600"/>
            <a:ext cx="609600" cy="609600"/>
          </a:xfrm>
          <a:prstGeom prst="rect">
            <a:avLst/>
          </a:prstGeom>
        </p:spPr>
      </p:pic>
      <p:pic>
        <p:nvPicPr>
          <p:cNvPr id="3" name="17 4.16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7781" y="4873228"/>
            <a:ext cx="609600" cy="609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01626" y="1524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771641" y="188768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87766" y="230678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87948" y="2653145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85496" y="302029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7441" y="4104405"/>
            <a:ext cx="10252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now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68611" y="4391191"/>
            <a:ext cx="1025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hink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58751" y="4689065"/>
            <a:ext cx="1025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oing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8216" y="4982666"/>
            <a:ext cx="1025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ookng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5305" y="5267384"/>
            <a:ext cx="1025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ind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16540" y="5562379"/>
            <a:ext cx="642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ure</a:t>
            </a:r>
            <a:endParaRPr lang="en-US" sz="2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5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3124200"/>
            <a:ext cx="5486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41" y="2514599"/>
            <a:ext cx="5758939" cy="401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40" y="1066800"/>
            <a:ext cx="5758939" cy="14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152400"/>
            <a:ext cx="1173479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865414"/>
            <a:ext cx="5486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3124200"/>
            <a:ext cx="5486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41" y="2514599"/>
            <a:ext cx="5758939" cy="401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40" y="1066800"/>
            <a:ext cx="5758939" cy="144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/>
          <p:nvPr/>
        </p:nvSpPr>
        <p:spPr>
          <a:xfrm>
            <a:off x="5102337" y="1291771"/>
            <a:ext cx="284407" cy="23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5109594" y="1603829"/>
            <a:ext cx="284407" cy="23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5109594" y="1908630"/>
            <a:ext cx="284407" cy="23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5109594" y="2213431"/>
            <a:ext cx="284407" cy="23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5109594" y="2518232"/>
            <a:ext cx="284407" cy="232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722313" y="152400"/>
            <a:ext cx="2087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anose="030F0702030302020204" pitchFamily="66" charset="0"/>
              </a:rPr>
              <a:t>USES</a:t>
            </a:r>
            <a:r>
              <a:rPr lang="en-US" sz="3600" b="1">
                <a:solidFill>
                  <a:srgbClr val="002060"/>
                </a:solidFill>
                <a:latin typeface="Comic Sans MS" panose="030F0702030302020204" pitchFamily="66" charset="0"/>
              </a:rPr>
              <a:t>:</a:t>
            </a:r>
            <a:endParaRPr lang="en-US" sz="3600" b="1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908050"/>
            <a:ext cx="10625138" cy="1333500"/>
          </a:xfrm>
        </p:spPr>
        <p:txBody>
          <a:bodyPr/>
          <a:lstStyle/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lang="en-US" sz="3600" b="1" smtClean="0">
                <a:solidFill>
                  <a:srgbClr val="0070C0"/>
                </a:solidFill>
              </a:rPr>
              <a:t>We use </a:t>
            </a:r>
            <a:r>
              <a:rPr lang="en-US" sz="3600" b="1" smtClean="0">
                <a:solidFill>
                  <a:srgbClr val="FF0000"/>
                </a:solidFill>
              </a:rPr>
              <a:t>superlative</a:t>
            </a:r>
            <a:r>
              <a:rPr lang="en-US" sz="3600" b="1" smtClean="0">
                <a:solidFill>
                  <a:srgbClr val="0070C0"/>
                </a:solidFill>
              </a:rPr>
              <a:t> adjectives to compare </a:t>
            </a:r>
            <a:r>
              <a:rPr lang="en-US" sz="3600" b="1" smtClean="0">
                <a:solidFill>
                  <a:srgbClr val="FF0000"/>
                </a:solidFill>
              </a:rPr>
              <a:t>three</a:t>
            </a:r>
            <a:r>
              <a:rPr lang="en-US" sz="3600" b="1" smtClean="0">
                <a:solidFill>
                  <a:srgbClr val="0070C0"/>
                </a:solidFill>
              </a:rPr>
              <a:t> or </a:t>
            </a:r>
            <a:r>
              <a:rPr lang="en-US" sz="3600" b="1" smtClean="0">
                <a:solidFill>
                  <a:srgbClr val="FF0000"/>
                </a:solidFill>
              </a:rPr>
              <a:t>more</a:t>
            </a:r>
            <a:r>
              <a:rPr lang="en-US" sz="3600" b="1" smtClean="0">
                <a:solidFill>
                  <a:srgbClr val="0070C0"/>
                </a:solidFill>
              </a:rPr>
              <a:t> people,</a:t>
            </a:r>
            <a:r>
              <a:rPr lang="tr-TR" sz="3600" b="1" smtClean="0">
                <a:solidFill>
                  <a:srgbClr val="0070C0"/>
                </a:solidFill>
              </a:rPr>
              <a:t>thin</a:t>
            </a:r>
            <a:r>
              <a:rPr lang="en-US" sz="3600" b="1" smtClean="0">
                <a:solidFill>
                  <a:srgbClr val="0070C0"/>
                </a:solidFill>
              </a:rPr>
              <a:t>g</a:t>
            </a:r>
            <a:r>
              <a:rPr lang="tr-TR" sz="3600" b="1" smtClean="0">
                <a:solidFill>
                  <a:srgbClr val="0070C0"/>
                </a:solidFill>
              </a:rPr>
              <a:t>s</a:t>
            </a:r>
            <a:r>
              <a:rPr lang="en-US" sz="3600" b="1" smtClean="0">
                <a:solidFill>
                  <a:srgbClr val="0070C0"/>
                </a:solidFill>
              </a:rPr>
              <a:t>, etc. </a:t>
            </a:r>
            <a:endParaRPr lang="tr-TR" sz="3600" b="1" smtClean="0">
              <a:solidFill>
                <a:srgbClr val="0070C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081088" y="3776663"/>
            <a:ext cx="101346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sz="3600" b="1" smtClean="0">
                <a:solidFill>
                  <a:srgbClr val="0070C0"/>
                </a:solidFill>
                <a:latin typeface="+mj-lt"/>
              </a:rPr>
              <a:t>We often use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superlative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adjectives with the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present perfect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. </a:t>
            </a:r>
            <a:endParaRPr lang="tr-TR" sz="3600" b="1" smtClean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309688" y="2427288"/>
            <a:ext cx="7086600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Ex: 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He is </a:t>
            </a:r>
            <a:r>
              <a:rPr lang="tr-TR" b="1" i="1" kern="0" smtClean="0">
                <a:solidFill>
                  <a:srgbClr val="FF0000"/>
                </a:solidFill>
                <a:latin typeface="+mj-lt"/>
              </a:rPr>
              <a:t>the most intelligent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s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tudent in the class.</a:t>
            </a:r>
            <a:endParaRPr lang="tr-TR" b="1" i="1" kern="0" smtClean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2241550"/>
            <a:ext cx="3551237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117725" y="5137150"/>
            <a:ext cx="892492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Ex: Russia is 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tr-TR" b="1" i="1" kern="0" smtClean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coldest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place we’re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ever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been to.</a:t>
            </a:r>
            <a:endParaRPr lang="tr-TR" b="1" i="1" kern="0" smtClean="0">
              <a:solidFill>
                <a:srgbClr val="00B050"/>
              </a:solidFill>
              <a:latin typeface="+mj-lt"/>
            </a:endParaRPr>
          </a:p>
          <a:p>
            <a:pPr eaLnBrk="1" hangingPunct="1">
              <a:buFontTx/>
              <a:buNone/>
              <a:defRPr/>
            </a:pP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  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  It’s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the most beautiful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church I’ve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ever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seen.</a:t>
            </a:r>
            <a:endParaRPr lang="tr-TR" b="1" i="1" kern="0" smtClean="0">
              <a:solidFill>
                <a:srgbClr val="00B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114550" y="814388"/>
            <a:ext cx="2247900" cy="3768725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cold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big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cheap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slow 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heavy</a:t>
            </a:r>
            <a:endParaRPr lang="en-GB" sz="36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643313" y="1125538"/>
            <a:ext cx="896937" cy="2600325"/>
          </a:xfrm>
          <a:prstGeom prst="rightBrace">
            <a:avLst>
              <a:gd name="adj1" fmla="val 0"/>
              <a:gd name="adj2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Content Placeholder 1"/>
          <p:cNvSpPr txBox="1"/>
          <p:nvPr/>
        </p:nvSpPr>
        <p:spPr bwMode="auto">
          <a:xfrm>
            <a:off x="5548313" y="2001838"/>
            <a:ext cx="19335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0070C0"/>
                </a:solidFill>
              </a:rPr>
              <a:t>   “</a:t>
            </a:r>
            <a:r>
              <a:rPr lang="en-GB" sz="3600" b="1">
                <a:solidFill>
                  <a:srgbClr val="C00000"/>
                </a:solidFill>
              </a:rPr>
              <a:t>the</a:t>
            </a:r>
            <a:r>
              <a:rPr lang="en-GB" sz="3600" b="1">
                <a:solidFill>
                  <a:srgbClr val="0070C0"/>
                </a:solidFill>
              </a:rPr>
              <a:t>” +</a:t>
            </a:r>
            <a:endParaRPr lang="en-GB" sz="3600" b="1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endParaRPr lang="en-GB" sz="3600" b="1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86313" y="2127250"/>
            <a:ext cx="692150" cy="5127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3475" y="717550"/>
            <a:ext cx="2960688" cy="317023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cold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bigg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endParaRPr lang="en-GB" sz="3600" b="1" kern="0">
              <a:solidFill>
                <a:srgbClr val="FF000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cheap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slow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heav</a:t>
            </a:r>
            <a:r>
              <a:rPr lang="en-GB" sz="3600" b="1" kern="0">
                <a:solidFill>
                  <a:srgbClr val="FF0000"/>
                </a:solidFill>
              </a:rPr>
              <a:t>iest</a:t>
            </a:r>
            <a:endParaRPr lang="en-GB" sz="3600" b="1" kern="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4025" y="168275"/>
            <a:ext cx="35925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  <a:cs typeface="+mn-cs"/>
              </a:rPr>
              <a:t>Short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51075" y="6019800"/>
            <a:ext cx="8659813" cy="64611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+mn-cs"/>
              </a:rPr>
              <a:t>S + tobe + </a:t>
            </a:r>
            <a:r>
              <a:rPr lang="en-US" sz="3600" b="1">
                <a:solidFill>
                  <a:srgbClr val="FF0000"/>
                </a:solidFill>
                <a:latin typeface="Comic Sans MS" panose="030F0702030302020204" pitchFamily="66" charset="0"/>
                <a:cs typeface="+mn-cs"/>
              </a:rPr>
              <a:t>the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+mn-cs"/>
              </a:rPr>
              <a:t> + short adj + </a:t>
            </a:r>
            <a:r>
              <a:rPr lang="en-US" sz="3600" b="1">
                <a:solidFill>
                  <a:srgbClr val="FF0000"/>
                </a:solidFill>
                <a:latin typeface="Comic Sans MS" panose="030F0702030302020204" pitchFamily="66" charset="0"/>
                <a:cs typeface="+mn-cs"/>
              </a:rPr>
              <a:t>est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+mn-cs"/>
              </a:rPr>
              <a:t> </a:t>
            </a:r>
            <a:endParaRPr lang="en-US" sz="3600" b="1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004888" y="60960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06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191000"/>
            <a:ext cx="27670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3709988" y="4437063"/>
            <a:ext cx="7900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i="1">
                <a:solidFill>
                  <a:srgbClr val="00B050"/>
                </a:solidFill>
                <a:latin typeface="+mj-lt"/>
              </a:rPr>
              <a:t>The whale </a:t>
            </a:r>
            <a:r>
              <a:rPr lang="en-US" sz="3200" b="1" i="1">
                <a:solidFill>
                  <a:srgbClr val="FF0000"/>
                </a:solidFill>
                <a:latin typeface="+mj-lt"/>
              </a:rPr>
              <a:t>is the biggest </a:t>
            </a:r>
            <a:r>
              <a:rPr lang="en-US" sz="3200" b="1" i="1">
                <a:solidFill>
                  <a:srgbClr val="00B050"/>
                </a:solidFill>
                <a:latin typeface="+mj-lt"/>
              </a:rPr>
              <a:t>animal in the ocean</a:t>
            </a:r>
            <a:endParaRPr lang="en-US" sz="3200" b="1" i="1">
              <a:solidFill>
                <a:srgbClr val="00B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 animBg="1"/>
      <p:bldP spid="4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>
          <a:xfrm>
            <a:off x="3956050" y="1238250"/>
            <a:ext cx="898525" cy="2736850"/>
          </a:xfrm>
          <a:prstGeom prst="righ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Content Placeholder 1"/>
          <p:cNvSpPr txBox="1"/>
          <p:nvPr/>
        </p:nvSpPr>
        <p:spPr>
          <a:xfrm>
            <a:off x="5700713" y="2254250"/>
            <a:ext cx="1998662" cy="7429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smtClean="0">
                <a:solidFill>
                  <a:sysClr val="windowText" lastClr="000000"/>
                </a:solidFill>
              </a:rPr>
              <a:t> </a:t>
            </a:r>
            <a:r>
              <a:rPr lang="en-GB" sz="3600" b="1" smtClean="0">
                <a:solidFill>
                  <a:srgbClr val="FF0000"/>
                </a:solidFill>
              </a:rPr>
              <a:t>“the ” </a:t>
            </a:r>
            <a:r>
              <a:rPr lang="en-GB" sz="3600" b="1" smtClean="0">
                <a:solidFill>
                  <a:srgbClr val="0070C0"/>
                </a:solidFill>
              </a:rPr>
              <a:t>+</a:t>
            </a:r>
            <a:endParaRPr lang="en-GB" sz="3600" b="1" dirty="0">
              <a:solidFill>
                <a:srgbClr val="0070C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1"/>
          <p:cNvSpPr txBox="1"/>
          <p:nvPr/>
        </p:nvSpPr>
        <p:spPr>
          <a:xfrm>
            <a:off x="1306513" y="1004888"/>
            <a:ext cx="2746375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interesting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intelligent 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dangerous 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expensive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beautiful</a:t>
            </a:r>
            <a:endParaRPr lang="en-GB" sz="3600" b="1" u="sng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75" y="249238"/>
            <a:ext cx="3449638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 panose="020F0502020204030204"/>
              </a:rPr>
              <a:t>Long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272088" y="2398713"/>
            <a:ext cx="400050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Content Placeholder 1"/>
          <p:cNvSpPr txBox="1"/>
          <p:nvPr/>
        </p:nvSpPr>
        <p:spPr bwMode="auto">
          <a:xfrm>
            <a:off x="7594600" y="917575"/>
            <a:ext cx="37115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interesting</a:t>
            </a:r>
            <a:endParaRPr lang="en-GB" sz="3600" b="1">
              <a:solidFill>
                <a:srgbClr val="0070C0"/>
              </a:solidFill>
            </a:endParaRP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intelligent  </a:t>
            </a:r>
            <a:endParaRPr lang="en-GB" sz="3600" b="1">
              <a:solidFill>
                <a:srgbClr val="0070C0"/>
              </a:solidFill>
            </a:endParaRP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dangerous </a:t>
            </a:r>
            <a:endParaRPr lang="en-GB" sz="3600" b="1">
              <a:solidFill>
                <a:srgbClr val="0070C0"/>
              </a:solidFill>
            </a:endParaRP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expensive</a:t>
            </a:r>
            <a:endParaRPr lang="en-GB" sz="3600" b="1">
              <a:solidFill>
                <a:srgbClr val="0070C0"/>
              </a:solidFill>
            </a:endParaRP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beautiful</a:t>
            </a:r>
            <a:endParaRPr lang="en-GB" sz="3600" b="1" u="sng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3600" b="1" u="sng">
              <a:solidFill>
                <a:srgbClr val="0070C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316413"/>
            <a:ext cx="208756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236913" y="4560888"/>
            <a:ext cx="8069262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tr-TR" sz="3200" b="1" i="1" kern="0">
                <a:solidFill>
                  <a:srgbClr val="00B050"/>
                </a:solidFill>
                <a:latin typeface="+mj-lt"/>
              </a:rPr>
              <a:t>She is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the most beautiful 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girl in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 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the world.</a:t>
            </a:r>
            <a:endParaRPr lang="tr-TR" sz="3200" b="1" i="1" kern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6913" y="5867400"/>
            <a:ext cx="8121650" cy="64611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+mn-cs"/>
              </a:rPr>
              <a:t>S + tobe + </a:t>
            </a:r>
            <a:r>
              <a:rPr lang="en-US" sz="3600" b="1">
                <a:solidFill>
                  <a:srgbClr val="FF0000"/>
                </a:solidFill>
                <a:latin typeface="Comic Sans MS" panose="030F0702030302020204" pitchFamily="66" charset="0"/>
                <a:cs typeface="+mn-cs"/>
              </a:rPr>
              <a:t>the most 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anose="030F0702030302020204" pitchFamily="66" charset="0"/>
                <a:cs typeface="+mn-cs"/>
              </a:rPr>
              <a:t>+ long adj </a:t>
            </a:r>
            <a:endParaRPr lang="en-US" sz="3600" b="1">
              <a:solidFill>
                <a:schemeClr val="accent4">
                  <a:lumMod val="50000"/>
                </a:schemeClr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982788" y="6019800"/>
            <a:ext cx="592137" cy="493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 animBg="1"/>
      <p:bldP spid="10" grpId="0"/>
      <p:bldP spid="14" grpId="0"/>
      <p:bldP spid="11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2755</Words>
  <Application>WPS Presentation</Application>
  <PresentationFormat>Custom</PresentationFormat>
  <Paragraphs>240</Paragraphs>
  <Slides>23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Arial Black</vt:lpstr>
      <vt:lpstr>Times New Roman</vt:lpstr>
      <vt:lpstr>Comic Sans MS</vt:lpstr>
      <vt:lpstr>Calibri</vt:lpstr>
      <vt:lpstr>Microsoft YaHei</vt:lpstr>
      <vt:lpstr>Arial Unicode MS</vt:lpstr>
      <vt:lpstr>Comic Sans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use superlative adjectives to compare three or more people,things, etc. </vt:lpstr>
      <vt:lpstr>PowerPoint 演示文稿</vt:lpstr>
      <vt:lpstr>PowerPoint 演示文稿</vt:lpstr>
      <vt:lpstr> If a short adjective ends in one vowel + consonant we                                                        (a,e,i,o,u)           (b,c,d,f,g,h,j,k,l,m...) double the consanant and add -est (except adjs ending “w”)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298</cp:revision>
  <dcterms:created xsi:type="dcterms:W3CDTF">2020-06-26T08:16:00Z</dcterms:created>
  <dcterms:modified xsi:type="dcterms:W3CDTF">2023-05-20T10:30:26Z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DAD793AC9EF7499D978DF0BB794DCA1A</vt:lpwstr>
  </property>
  <property fmtid="{D5CDD505-2E9C-101B-9397-08002B2CF9AE}" pid="3" name="KSOProductBuildVer">
    <vt:lpwstr>1033-11.2.0.11219</vt:lpwstr>
  </property>
</Properties>
</file>